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Ebrima" panose="02000000000000000000" pitchFamily="2" charset="0"/>
      <p:regular r:id="rId18"/>
      <p:bold r:id="rId19"/>
    </p:embeddedFont>
    <p:embeddedFont>
      <p:font typeface="Clear Sans Regular Bold" panose="020B0604020202020204" charset="0"/>
      <p:regular r:id="rId20"/>
    </p:embeddedFont>
    <p:embeddedFont>
      <p:font typeface="Gadugi" panose="020B0502040204020203" pitchFamily="3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4" d="100"/>
          <a:sy n="34" d="100"/>
        </p:scale>
        <p:origin x="696"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7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Hello and welcome, my name is </a:t>
            </a:r>
            <a:r>
              <a:rPr lang="en-US" dirty="0" err="1" smtClean="0"/>
              <a:t>saif</a:t>
            </a:r>
            <a:r>
              <a:rPr lang="en-US" dirty="0" smtClean="0"/>
              <a:t> </a:t>
            </a:r>
            <a:r>
              <a:rPr lang="en-US" dirty="0" err="1" smtClean="0"/>
              <a:t>sutar</a:t>
            </a:r>
            <a:r>
              <a:rPr lang="en-US" dirty="0" smtClean="0"/>
              <a:t>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87296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to summarize:</a:t>
            </a:r>
          </a:p>
          <a:p>
            <a:pPr lvl="0"/>
            <a:endParaRPr lang="en-US" dirty="0" smtClean="0"/>
          </a:p>
          <a:p>
            <a:pPr lvl="0"/>
            <a:r>
              <a:rPr lang="en-US" dirty="0" smtClean="0"/>
              <a:t>We tackled this task and found the top 5 most popular categories as asked, but we also went one step further.</a:t>
            </a:r>
          </a:p>
          <a:p>
            <a:pPr lvl="0"/>
            <a:endParaRPr lang="en-US" dirty="0" smtClean="0"/>
          </a:p>
          <a:p>
            <a:pPr lvl="0"/>
            <a:r>
              <a:rPr lang="en-US" dirty="0" smtClean="0"/>
              <a:t>- We found that animals and science are the two most popular categories, suggesting that users like "real-life" and "factual" content</a:t>
            </a:r>
          </a:p>
          <a:p>
            <a:pPr lvl="0"/>
            <a:endParaRPr lang="en-US" dirty="0" smtClean="0"/>
          </a:p>
          <a:p>
            <a:pPr lvl="0"/>
            <a:r>
              <a:rPr lang="en-US" dirty="0" smtClean="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smtClean="0"/>
          </a:p>
          <a:p>
            <a:pPr lvl="0"/>
            <a:r>
              <a:rPr lang="en-US" dirty="0" smtClean="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17103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187736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Today's agenda will be as follows:</a:t>
            </a:r>
          </a:p>
          <a:p>
            <a:pPr lvl="0"/>
            <a:endParaRPr lang="en-US" dirty="0" smtClean="0"/>
          </a:p>
          <a:p>
            <a:pPr lvl="0"/>
            <a:r>
              <a:rPr lang="en-US" dirty="0" smtClean="0"/>
              <a:t>1. We will recap the overall project to give a high level understanding of the business problem we're tackling and the specific requirements.</a:t>
            </a:r>
          </a:p>
          <a:p>
            <a:pPr lvl="0"/>
            <a:r>
              <a:rPr lang="en-US" dirty="0" smtClean="0"/>
              <a:t>2. We will dive into the specific problem that we, the Data Analytics team, have been focusing on and will give some background as to why this is such a big problem.</a:t>
            </a:r>
          </a:p>
          <a:p>
            <a:pPr lvl="0"/>
            <a:r>
              <a:rPr lang="en-US" dirty="0" smtClean="0"/>
              <a:t>3. After introducing the problem, I will go over the team responsible from our side in tackling this task.</a:t>
            </a:r>
          </a:p>
          <a:p>
            <a:pPr lvl="0"/>
            <a:r>
              <a:rPr lang="en-US" dirty="0" smtClean="0"/>
              <a:t>4. I will then go over the high-level process that we followed to complete this task, so that you have complete clarity in how we tackle these kinds of tasks.</a:t>
            </a:r>
          </a:p>
          <a:p>
            <a:pPr lvl="0"/>
            <a:r>
              <a:rPr lang="en-US" dirty="0" smtClean="0"/>
              <a:t>5. Finally, I will go over the all important results and I will present them as a series of insights and </a:t>
            </a:r>
            <a:r>
              <a:rPr lang="en-US" dirty="0" err="1" smtClean="0"/>
              <a:t>visualizatio's</a:t>
            </a:r>
            <a:r>
              <a:rPr lang="en-US" dirty="0" smtClean="0"/>
              <a:t> from our analysis.</a:t>
            </a:r>
          </a:p>
          <a:p>
            <a:pPr lvl="0"/>
            <a:endParaRPr lang="en-US" dirty="0" smtClean="0"/>
          </a:p>
          <a:p>
            <a:pPr lvl="0"/>
            <a:r>
              <a:rPr lang="en-US" dirty="0" smtClean="0"/>
              <a:t>To wrap up, I will summarize and open for any questions.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76801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 kick things off let me recap this engagement.</a:t>
            </a:r>
          </a:p>
          <a:p>
            <a:pPr lvl="0"/>
            <a:endParaRPr lang="en-US" dirty="0" smtClean="0"/>
          </a:p>
          <a:p>
            <a:pPr lvl="0"/>
            <a:r>
              <a:rPr lang="en-US" dirty="0" smtClean="0"/>
              <a:t>We, Accenture have embarked on a 3 month pilot with Social Buzz to focus on 3 main tasks, aligned with some of the biggest challenges that you're currently facing. </a:t>
            </a:r>
          </a:p>
          <a:p>
            <a:pPr lvl="0"/>
            <a:endParaRPr lang="en-US" dirty="0" smtClean="0"/>
          </a:p>
          <a:p>
            <a:pPr lvl="0"/>
            <a:r>
              <a:rPr lang="en-US" dirty="0" smtClean="0"/>
              <a:t>Social Buzz has reached huge scale in recent years to become recognized as a global unicorn company. We are here to help you manage this scale and to guide you in the right direction.</a:t>
            </a:r>
          </a:p>
          <a:p>
            <a:pPr lvl="0"/>
            <a:endParaRPr lang="en-US" dirty="0" smtClean="0"/>
          </a:p>
          <a:p>
            <a:pPr lvl="0"/>
            <a:r>
              <a:rPr lang="en-US" dirty="0" smtClean="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smtClean="0"/>
          </a:p>
          <a:p>
            <a:pPr>
              <a:lnSpc>
                <a:spcPts val="2660"/>
              </a:lnSpc>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1157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Focusing on the last point that I mentioned there, this is what the Data Analytics team has been specifically focused on.</a:t>
            </a:r>
          </a:p>
          <a:p>
            <a:pPr lvl="0"/>
            <a:endParaRPr lang="en-US" dirty="0" smtClean="0"/>
          </a:p>
          <a:p>
            <a:pPr lvl="0"/>
            <a:r>
              <a:rPr lang="en-US" dirty="0" smtClean="0"/>
              <a:t>Clearly with such grand scale, this comes with a lot of data and with such vast amounts of data comes challenges.</a:t>
            </a:r>
          </a:p>
          <a:p>
            <a:pPr lvl="0"/>
            <a:endParaRPr lang="en-US" dirty="0" smtClean="0"/>
          </a:p>
          <a:p>
            <a:pPr lvl="0"/>
            <a:r>
              <a:rPr lang="en-US" dirty="0" smtClean="0"/>
              <a:t>To give a background on how much data you've been creating:</a:t>
            </a:r>
          </a:p>
          <a:p>
            <a:pPr lvl="0"/>
            <a:r>
              <a:rPr lang="en-US" dirty="0" smtClean="0"/>
              <a:t>- You told us that your platform receives over 100000 posts per day which amounts to 36 500 000 posts every year, of which, this is all unstructured data making it very hard to make sense of.</a:t>
            </a:r>
          </a:p>
          <a:p>
            <a:pPr lvl="0"/>
            <a:endParaRPr lang="en-US" dirty="0" smtClean="0"/>
          </a:p>
          <a:p>
            <a:pPr lvl="0"/>
            <a:r>
              <a:rPr lang="en-US" dirty="0" smtClean="0"/>
              <a:t>In this day and age, content is king. Just look at some of the biggest platforms in the world, for example YouTube, Facebook and Netflix... they are all content businesses... </a:t>
            </a:r>
          </a:p>
          <a:p>
            <a:pPr lvl="0"/>
            <a:endParaRPr lang="en-US" dirty="0" smtClean="0"/>
          </a:p>
          <a:p>
            <a:pPr lvl="0"/>
            <a:r>
              <a:rPr lang="en-US" dirty="0" smtClean="0"/>
              <a:t>But how to capitalize on it when there is so much?</a:t>
            </a:r>
          </a:p>
          <a:p>
            <a:pPr lvl="0"/>
            <a:endParaRPr lang="en-US" dirty="0" smtClean="0"/>
          </a:p>
          <a:p>
            <a:pPr lvl="0"/>
            <a:r>
              <a:rPr lang="en-US" dirty="0" smtClean="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smtClean="0"/>
          </a:p>
          <a:p>
            <a:pPr lvl="0"/>
            <a:r>
              <a:rPr lang="en-US" dirty="0" smtClean="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146886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smtClean="0"/>
          </a:p>
          <a:p>
            <a:pPr lvl="0"/>
            <a:r>
              <a:rPr lang="en-US" dirty="0" smtClean="0"/>
              <a:t>Marcus </a:t>
            </a:r>
            <a:r>
              <a:rPr lang="en-US" dirty="0" err="1" smtClean="0"/>
              <a:t>Rompton</a:t>
            </a:r>
            <a:r>
              <a:rPr lang="en-US" dirty="0" smtClean="0"/>
              <a:t>, a senior principal has worked with the worlds biggest clients on solving their data problems and was heavily involved in the data engineering side of this project.</a:t>
            </a:r>
          </a:p>
          <a:p>
            <a:pPr lvl="0"/>
            <a:endParaRPr lang="en-US" dirty="0" smtClean="0"/>
          </a:p>
          <a:p>
            <a:pPr lvl="0"/>
            <a:r>
              <a:rPr lang="en-US" dirty="0" smtClean="0"/>
              <a:t>And finally myself, </a:t>
            </a:r>
            <a:r>
              <a:rPr lang="en-US" dirty="0" err="1" smtClean="0"/>
              <a:t>Shivani</a:t>
            </a:r>
            <a:r>
              <a:rPr lang="en-US" dirty="0" smtClean="0"/>
              <a:t> Mishra, who was solely responsible for taking leadership guidance and delivering high quality insights from the raw datasets and turning these into business decisions.</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93820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 how did we tackle this problem? </a:t>
            </a:r>
          </a:p>
          <a:p>
            <a:pPr lvl="0"/>
            <a:endParaRPr lang="en-US" dirty="0" smtClean="0"/>
          </a:p>
          <a:p>
            <a:pPr lvl="0"/>
            <a:r>
              <a:rPr lang="en-US" dirty="0" smtClean="0"/>
              <a:t>Well we approached it in 5 steps:</a:t>
            </a:r>
          </a:p>
          <a:p>
            <a:pPr lvl="0"/>
            <a:endParaRPr lang="en-US" dirty="0" smtClean="0"/>
          </a:p>
          <a:p>
            <a:pPr lvl="0"/>
            <a:r>
              <a:rPr lang="en-US" dirty="0" smtClean="0"/>
              <a:t>1. Data understanding - the key to success on any data project is to understand the data in detail. So we took the time to understand the data model and domain of your business.</a:t>
            </a:r>
          </a:p>
          <a:p>
            <a:pPr lvl="0"/>
            <a:r>
              <a:rPr lang="en-US" dirty="0" smtClean="0"/>
              <a:t>2. Data cleaning - after understanding your business, we then cleaned the available datasets and thought about what an ideal dataset should look like for this problem.</a:t>
            </a:r>
          </a:p>
          <a:p>
            <a:pPr lvl="0"/>
            <a:r>
              <a:rPr lang="en-US" dirty="0" smtClean="0"/>
              <a:t>3. Data modelling - After ensuring the data was clean for analysis, we needed to process and model this data into a dataset that can precisely answer the business questions and produce the results needed.</a:t>
            </a:r>
          </a:p>
          <a:p>
            <a:pPr lvl="0"/>
            <a:r>
              <a:rPr lang="en-US" dirty="0" smtClean="0"/>
              <a:t>4. Data analysis - With our new dataset, we used our analytical expertise to uncover insights from this dataset and to produce visualizations to describe the insights.</a:t>
            </a:r>
          </a:p>
          <a:p>
            <a:pPr lvl="0"/>
            <a:r>
              <a:rPr lang="en-US" dirty="0" smtClean="0"/>
              <a:t>5. And finally we used these insights to unlock business decisions and to make recommendations on next steps.</a:t>
            </a:r>
          </a:p>
          <a:p>
            <a:pPr lvl="0"/>
            <a:endParaRPr lang="en-US"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017292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67676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our analysis, you can see that the top 5 most popular categories of posts were animals, science, healthy eating, technology and food in descending order.</a:t>
            </a:r>
          </a:p>
          <a:p>
            <a:pPr lvl="0"/>
            <a:endParaRPr lang="en-US" dirty="0" smtClean="0"/>
          </a:p>
          <a:p>
            <a:pPr lvl="0"/>
            <a:r>
              <a:rPr lang="en-US" dirty="0" smtClean="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smtClean="0"/>
          </a:p>
          <a:p>
            <a:pPr lvl="0"/>
            <a:r>
              <a:rPr lang="en-US" dirty="0" smtClean="0"/>
              <a:t>Finally, its also interesting to see science and technology too. This may suggest that people enjoy consuming factual content and snippets of content that they can learn something from.</a:t>
            </a:r>
          </a:p>
          <a:p>
            <a:pPr lvl="0"/>
            <a:endParaRPr lang="en-US" dirty="0" smtClean="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99165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10" Type="http://schemas.openxmlformats.org/officeDocument/2006/relationships/image" Target="../media/image9.svg"/><Relationship Id="rId4" Type="http://schemas.openxmlformats.org/officeDocument/2006/relationships/image" Target="../media/image2.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6.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1.svg"/><Relationship Id="rId4" Type="http://schemas.openxmlformats.org/officeDocument/2006/relationships/image" Target="../media/image8.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0400"/>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adugi" panose="020B0502040204020203" pitchFamily="34" charset="0"/>
                <a:ea typeface="Gadugi" panose="020B0502040204020203" pitchFamily="34" charset="0"/>
              </a:rPr>
              <a:t>Data</a:t>
            </a:r>
            <a:endParaRPr lang="en-US" sz="10533" spc="-105" dirty="0">
              <a:solidFill>
                <a:srgbClr val="FFFFFF"/>
              </a:solidFill>
              <a:latin typeface="Gadugi" panose="020B0502040204020203" pitchFamily="34" charset="0"/>
              <a:ea typeface="Gadugi" panose="020B0502040204020203" pitchFamily="34" charset="0"/>
            </a:endParaRP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29700" y="9198962"/>
            <a:ext cx="18268950" cy="993378"/>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285511" y="36359"/>
            <a:ext cx="18288000" cy="837474"/>
            <a:chOff x="0" y="0"/>
            <a:chExt cx="12948451" cy="2689439"/>
          </a:xfrm>
        </p:grpSpPr>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9796642" y="1129039"/>
            <a:ext cx="2743200" cy="523220"/>
          </a:xfrm>
          <a:prstGeom prst="rect">
            <a:avLst/>
          </a:prstGeom>
        </p:spPr>
        <p:txBody>
          <a:bodyPr wrap="square">
            <a:spAutoFit/>
          </a:bodyPr>
          <a:lstStyle/>
          <a:p>
            <a:pPr algn="r"/>
            <a:r>
              <a:rPr lang="en-US" sz="2800" b="1" spc="-21" dirty="0">
                <a:latin typeface="Ebrima" panose="02000000000000000000" pitchFamily="2" charset="0"/>
                <a:ea typeface="Ebrima" panose="02000000000000000000" pitchFamily="2" charset="0"/>
                <a:cs typeface="Ebrima" panose="02000000000000000000" pitchFamily="2" charset="0"/>
              </a:rPr>
              <a:t>ANALYSIS</a:t>
            </a:r>
            <a:endParaRPr lang="en-IN" sz="2800" b="1" dirty="0">
              <a:latin typeface="Ebrima" panose="02000000000000000000" pitchFamily="2" charset="0"/>
              <a:ea typeface="Ebrima" panose="02000000000000000000" pitchFamily="2" charset="0"/>
              <a:cs typeface="Ebrima" panose="02000000000000000000" pitchFamily="2" charset="0"/>
            </a:endParaRPr>
          </a:p>
        </p:txBody>
      </p:sp>
      <p:sp>
        <p:nvSpPr>
          <p:cNvPr id="18" name="Rectangle 17"/>
          <p:cNvSpPr/>
          <p:nvPr/>
        </p:nvSpPr>
        <p:spPr>
          <a:xfrm>
            <a:off x="10706474" y="1755834"/>
            <a:ext cx="7565298" cy="1131079"/>
          </a:xfrm>
          <a:prstGeom prst="rect">
            <a:avLst/>
          </a:prstGeom>
        </p:spPr>
        <p:txBody>
          <a:bodyPr wrap="square">
            <a:spAutoFit/>
          </a:bodyPr>
          <a:lstStyle/>
          <a:p>
            <a:pPr>
              <a:lnSpc>
                <a:spcPts val="2660"/>
              </a:lnSpc>
            </a:pPr>
            <a:r>
              <a:rPr lang="en-US" sz="2800" spc="-19" dirty="0">
                <a:latin typeface="+mj-lt"/>
                <a:ea typeface="Gadugi" panose="020B0502040204020203" pitchFamily="34" charset="0"/>
              </a:rPr>
              <a:t>Animals and science are the two most popular categories of content, showing that people enjoy "real-life" and "factual" </a:t>
            </a:r>
            <a:r>
              <a:rPr lang="en-US" sz="2800" spc="-19" dirty="0" smtClean="0">
                <a:latin typeface="+mj-lt"/>
                <a:ea typeface="Gadugi" panose="020B0502040204020203" pitchFamily="34" charset="0"/>
              </a:rPr>
              <a:t>content </a:t>
            </a:r>
            <a:r>
              <a:rPr lang="en-US" sz="2800" spc="-19" dirty="0">
                <a:latin typeface="+mj-lt"/>
                <a:ea typeface="Gadugi" panose="020B0502040204020203" pitchFamily="34" charset="0"/>
              </a:rPr>
              <a:t>the most.</a:t>
            </a:r>
          </a:p>
        </p:txBody>
      </p:sp>
      <p:sp>
        <p:nvSpPr>
          <p:cNvPr id="19" name="Rectangle 18"/>
          <p:cNvSpPr/>
          <p:nvPr/>
        </p:nvSpPr>
        <p:spPr>
          <a:xfrm>
            <a:off x="10323625" y="3130552"/>
            <a:ext cx="3949023" cy="523220"/>
          </a:xfrm>
          <a:prstGeom prst="rect">
            <a:avLst/>
          </a:prstGeom>
        </p:spPr>
        <p:txBody>
          <a:bodyPr wrap="square">
            <a:spAutoFit/>
          </a:bodyPr>
          <a:lstStyle/>
          <a:p>
            <a:r>
              <a:rPr lang="en-US" sz="2800" b="1" spc="-21" dirty="0" smtClean="0">
                <a:latin typeface="Ebrima" panose="02000000000000000000" pitchFamily="2" charset="0"/>
                <a:ea typeface="Ebrima" panose="02000000000000000000" pitchFamily="2" charset="0"/>
                <a:cs typeface="Ebrima" panose="02000000000000000000" pitchFamily="2" charset="0"/>
              </a:rPr>
              <a:t>     INSIGHT</a:t>
            </a:r>
            <a:endParaRPr lang="en-IN" sz="2800" b="1" dirty="0">
              <a:latin typeface="Ebrima" panose="02000000000000000000" pitchFamily="2" charset="0"/>
              <a:ea typeface="Ebrima" panose="02000000000000000000" pitchFamily="2" charset="0"/>
              <a:cs typeface="Ebrima" panose="02000000000000000000" pitchFamily="2" charset="0"/>
            </a:endParaRPr>
          </a:p>
        </p:txBody>
      </p:sp>
      <p:sp>
        <p:nvSpPr>
          <p:cNvPr id="26" name="Rectangle 25"/>
          <p:cNvSpPr/>
          <p:nvPr/>
        </p:nvSpPr>
        <p:spPr>
          <a:xfrm>
            <a:off x="10706474" y="3796234"/>
            <a:ext cx="6398247" cy="2516073"/>
          </a:xfrm>
          <a:prstGeom prst="rect">
            <a:avLst/>
          </a:prstGeom>
        </p:spPr>
        <p:txBody>
          <a:bodyPr wrap="square">
            <a:spAutoFit/>
          </a:bodyPr>
          <a:lstStyle/>
          <a:p>
            <a:pPr>
              <a:lnSpc>
                <a:spcPts val="2660"/>
              </a:lnSpc>
            </a:pPr>
            <a:r>
              <a:rPr lang="en-US" sz="2800" spc="-19" dirty="0">
                <a:latin typeface="+mj-lt"/>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7" name="Rectangle 26"/>
          <p:cNvSpPr/>
          <p:nvPr/>
        </p:nvSpPr>
        <p:spPr>
          <a:xfrm>
            <a:off x="10752597" y="6621530"/>
            <a:ext cx="2203167" cy="464230"/>
          </a:xfrm>
          <a:prstGeom prst="rect">
            <a:avLst/>
          </a:prstGeom>
        </p:spPr>
        <p:txBody>
          <a:bodyPr wrap="none">
            <a:spAutoFit/>
          </a:bodyPr>
          <a:lstStyle/>
          <a:p>
            <a:pPr>
              <a:lnSpc>
                <a:spcPts val="2940"/>
              </a:lnSpc>
            </a:pPr>
            <a:r>
              <a:rPr lang="en-US" sz="2800" b="1" spc="-21" dirty="0">
                <a:latin typeface="Ebrima" panose="02000000000000000000" pitchFamily="2" charset="0"/>
                <a:ea typeface="Ebrima" panose="02000000000000000000" pitchFamily="2" charset="0"/>
                <a:cs typeface="Ebrima" panose="02000000000000000000" pitchFamily="2" charset="0"/>
              </a:rPr>
              <a:t>NEXT STEPS</a:t>
            </a:r>
          </a:p>
        </p:txBody>
      </p:sp>
      <p:sp>
        <p:nvSpPr>
          <p:cNvPr id="28" name="Rectangle 27"/>
          <p:cNvSpPr/>
          <p:nvPr/>
        </p:nvSpPr>
        <p:spPr>
          <a:xfrm>
            <a:off x="10725240" y="7225644"/>
            <a:ext cx="7002003" cy="1477328"/>
          </a:xfrm>
          <a:prstGeom prst="rect">
            <a:avLst/>
          </a:prstGeom>
        </p:spPr>
        <p:txBody>
          <a:bodyPr wrap="square">
            <a:spAutoFit/>
          </a:bodyPr>
          <a:lstStyle/>
          <a:p>
            <a:pPr>
              <a:lnSpc>
                <a:spcPts val="2660"/>
              </a:lnSpc>
            </a:pPr>
            <a:r>
              <a:rPr lang="en-US" sz="2800" spc="-19" dirty="0">
                <a:latin typeface="+mj-lt"/>
                <a:ea typeface="Gadugi" panose="020B0502040204020203" pitchFamily="34" charset="0"/>
              </a:rPr>
              <a:t>This ad-hoc analysis is insightful, but it's time to take this analysis into large scale production for real-time understanding of your business. We can show you how to do this.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9296" y="2247897"/>
            <a:ext cx="12321928" cy="7632949"/>
            <a:chOff x="0" y="0"/>
            <a:chExt cx="13935704" cy="1641474"/>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1781704" y="790845"/>
              <a:ext cx="12154000" cy="658056"/>
            </a:xfrm>
            <a:prstGeom prst="rect">
              <a:avLst/>
            </a:prstGeom>
          </p:spPr>
          <p:txBody>
            <a:bodyPr wrap="square" lIns="0" tIns="0" rIns="0" bIns="0" rtlCol="0" anchor="t">
              <a:spAutoFit/>
            </a:bodyPr>
            <a:lstStyle/>
            <a:p>
              <a:pPr>
                <a:lnSpc>
                  <a:spcPts val="2660"/>
                </a:lnSpc>
              </a:pPr>
              <a:r>
                <a:rPr lang="en-US" sz="3600" spc="-19" dirty="0">
                  <a:solidFill>
                    <a:srgbClr val="000000"/>
                  </a:solidFill>
                  <a:latin typeface="Gadugi" panose="020B0502040204020203" pitchFamily="34" charset="0"/>
                  <a:ea typeface="Gadugi" panose="020B0502040204020203" pitchFamily="34" charset="0"/>
                </a:rPr>
                <a:t>Project recap</a:t>
              </a:r>
            </a:p>
            <a:p>
              <a:pPr>
                <a:lnSpc>
                  <a:spcPts val="2660"/>
                </a:lnSpc>
              </a:pPr>
              <a:r>
                <a:rPr lang="en-US" sz="3600" spc="-19" dirty="0">
                  <a:solidFill>
                    <a:srgbClr val="000000"/>
                  </a:solidFill>
                  <a:latin typeface="Gadugi" panose="020B0502040204020203" pitchFamily="34" charset="0"/>
                  <a:ea typeface="Gadugi" panose="020B0502040204020203" pitchFamily="34" charset="0"/>
                </a:rPr>
                <a:t>Problem</a:t>
              </a:r>
            </a:p>
            <a:p>
              <a:pPr>
                <a:lnSpc>
                  <a:spcPts val="2660"/>
                </a:lnSpc>
              </a:pPr>
              <a:r>
                <a:rPr lang="en-US" sz="3600" spc="-19" dirty="0">
                  <a:solidFill>
                    <a:srgbClr val="000000"/>
                  </a:solidFill>
                  <a:latin typeface="Gadugi" panose="020B0502040204020203" pitchFamily="34" charset="0"/>
                  <a:ea typeface="Gadugi" panose="020B0502040204020203" pitchFamily="34" charset="0"/>
                </a:rPr>
                <a:t>The Analytics team</a:t>
              </a:r>
            </a:p>
            <a:p>
              <a:pPr>
                <a:lnSpc>
                  <a:spcPts val="2660"/>
                </a:lnSpc>
              </a:pPr>
              <a:r>
                <a:rPr lang="en-US" sz="3600" spc="-19" dirty="0">
                  <a:solidFill>
                    <a:srgbClr val="000000"/>
                  </a:solidFill>
                  <a:latin typeface="Gadugi" panose="020B0502040204020203" pitchFamily="34" charset="0"/>
                  <a:ea typeface="Gadugi" panose="020B0502040204020203" pitchFamily="34" charset="0"/>
                </a:rPr>
                <a:t>Process</a:t>
              </a:r>
            </a:p>
            <a:p>
              <a:pPr>
                <a:lnSpc>
                  <a:spcPts val="2660"/>
                </a:lnSpc>
              </a:pPr>
              <a:r>
                <a:rPr lang="en-US" sz="3600" spc="-19" dirty="0">
                  <a:solidFill>
                    <a:srgbClr val="000000"/>
                  </a:solidFill>
                  <a:latin typeface="Gadugi" panose="020B0502040204020203" pitchFamily="34" charset="0"/>
                  <a:ea typeface="Gadugi" panose="020B0502040204020203" pitchFamily="34" charset="0"/>
                </a:rPr>
                <a:t>Insights</a:t>
              </a:r>
            </a:p>
            <a:p>
              <a:pPr>
                <a:lnSpc>
                  <a:spcPts val="2660"/>
                </a:lnSpc>
              </a:pPr>
              <a:r>
                <a:rPr lang="en-US" sz="3600" spc="-19" dirty="0">
                  <a:solidFill>
                    <a:srgbClr val="000000"/>
                  </a:solidFill>
                  <a:latin typeface="Gadugi" panose="020B0502040204020203" pitchFamily="34" charset="0"/>
                  <a:ea typeface="Gadugi"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338679" y="3631770"/>
            <a:ext cx="8197469" cy="3600986"/>
          </a:xfrm>
          <a:prstGeom prst="rect">
            <a:avLst/>
          </a:prstGeom>
          <a:noFill/>
        </p:spPr>
        <p:txBody>
          <a:bodyPr wrap="square" rtlCol="0">
            <a:spAutoFit/>
          </a:bodyPr>
          <a:lstStyle/>
          <a:p>
            <a:pPr>
              <a:lnSpc>
                <a:spcPts val="2660"/>
              </a:lnSpc>
            </a:pPr>
            <a:r>
              <a:rPr lang="en-US" sz="2400" spc="-19" dirty="0">
                <a:latin typeface="Gadugi" panose="020B0502040204020203" pitchFamily="34" charset="0"/>
                <a:ea typeface="Gadugi" panose="020B0502040204020203" pitchFamily="34" charset="0"/>
              </a:rPr>
              <a:t>Social Buzz is a fast growing technology unicorn that need to adapt quickly to it's global scale. Accenture has begun a 3 month POC focusing on these tasks:</a:t>
            </a:r>
          </a:p>
          <a:p>
            <a:pPr>
              <a:lnSpc>
                <a:spcPts val="2660"/>
              </a:lnSpc>
            </a:pPr>
            <a:endParaRPr lang="en-US" sz="2400"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2400" spc="-19" dirty="0">
                <a:latin typeface="Gadugi" panose="020B0502040204020203" pitchFamily="34" charset="0"/>
                <a:ea typeface="Gadugi" panose="020B0502040204020203" pitchFamily="34" charset="0"/>
              </a:rPr>
              <a:t>An audit of Social Buzz's big data practice</a:t>
            </a:r>
          </a:p>
          <a:p>
            <a:pPr marL="410211" lvl="1" indent="-205106">
              <a:lnSpc>
                <a:spcPts val="2660"/>
              </a:lnSpc>
              <a:buFont typeface="Arial"/>
              <a:buChar char="•"/>
            </a:pPr>
            <a:r>
              <a:rPr lang="en-US" sz="2400" spc="-19" dirty="0">
                <a:latin typeface="Gadugi" panose="020B0502040204020203" pitchFamily="34" charset="0"/>
                <a:ea typeface="Gadugi" panose="020B0502040204020203" pitchFamily="34" charset="0"/>
              </a:rPr>
              <a:t>Recommendations for a successful IPO</a:t>
            </a:r>
          </a:p>
          <a:p>
            <a:pPr marL="410210" lvl="1" indent="-205105">
              <a:lnSpc>
                <a:spcPts val="2660"/>
              </a:lnSpc>
              <a:buFont typeface="Arial"/>
              <a:buChar char="•"/>
            </a:pPr>
            <a:r>
              <a:rPr lang="en-US" sz="2400" spc="-19" dirty="0">
                <a:latin typeface="Gadugi" panose="020B0502040204020203" pitchFamily="34" charset="0"/>
                <a:ea typeface="Gadugi" panose="020B0502040204020203" pitchFamily="34" charset="0"/>
              </a:rPr>
              <a:t>Analysis to find Social Buzz's top 5 most popular categories of content </a:t>
            </a:r>
          </a:p>
          <a:p>
            <a:endParaRPr lang="en-AU" sz="2400" dirty="0">
              <a:latin typeface="Gadugi" panose="020B0502040204020203" pitchFamily="34" charset="0"/>
              <a:ea typeface="Gadugi" panose="020B0502040204020203" pitchFamily="34" charset="0"/>
            </a:endParaRPr>
          </a:p>
          <a:p>
            <a:pPr lvl="0"/>
            <a:r>
              <a:rPr lang="en-US" sz="2400" dirty="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3276600" y="4961740"/>
            <a:ext cx="6019800" cy="1077218"/>
          </a:xfrm>
          <a:prstGeom prst="rect">
            <a:avLst/>
          </a:prstGeom>
          <a:noFill/>
        </p:spPr>
        <p:txBody>
          <a:bodyPr wrap="square" rtlCol="0">
            <a:spAutoFit/>
          </a:bodyPr>
          <a:lstStyle/>
          <a:p>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a:p>
            <a:endParaRPr lang="en-IN" sz="3200" dirty="0"/>
          </a:p>
        </p:txBody>
      </p:sp>
      <p:sp>
        <p:nvSpPr>
          <p:cNvPr id="23" name="TextBox 22"/>
          <p:cNvSpPr txBox="1"/>
          <p:nvPr/>
        </p:nvSpPr>
        <p:spPr>
          <a:xfrm>
            <a:off x="3276600" y="6239040"/>
            <a:ext cx="6019800" cy="1738938"/>
          </a:xfrm>
          <a:prstGeom prst="rect">
            <a:avLst/>
          </a:prstGeom>
          <a:noFill/>
        </p:spPr>
        <p:txBody>
          <a:bodyPr wrap="square" rtlCol="0">
            <a:spAutoFit/>
          </a:body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a:p>
            <a:endParaRPr lang="en-IN" sz="3200" dirty="0"/>
          </a:p>
        </p:txBody>
      </p:sp>
      <p:sp>
        <p:nvSpPr>
          <p:cNvPr id="24" name="TextBox 23"/>
          <p:cNvSpPr txBox="1"/>
          <p:nvPr/>
        </p:nvSpPr>
        <p:spPr>
          <a:xfrm>
            <a:off x="3276600" y="8195696"/>
            <a:ext cx="5410200" cy="1200329"/>
          </a:xfrm>
          <a:prstGeom prst="rect">
            <a:avLst/>
          </a:prstGeom>
          <a:noFill/>
        </p:spPr>
        <p:txBody>
          <a:bodyPr wrap="square" rtlCol="0">
            <a:spAutoFit/>
          </a:bodyPr>
          <a:lstStyle/>
          <a:p>
            <a:r>
              <a:rPr lang="en-US" sz="2400" spc="-19" dirty="0">
                <a:solidFill>
                  <a:srgbClr val="FFFFFF"/>
                </a:solidFill>
                <a:latin typeface="Gadugi" panose="020B0502040204020203" pitchFamily="34" charset="0"/>
                <a:ea typeface="Gadugi" panose="020B0502040204020203" pitchFamily="34" charset="0"/>
              </a:rPr>
              <a:t>But how to capitalize on it when there is so much?</a:t>
            </a:r>
          </a:p>
          <a:p>
            <a:endParaRPr lang="en-IN" sz="2400" dirty="0"/>
          </a:p>
        </p:txBody>
      </p:sp>
      <p:sp>
        <p:nvSpPr>
          <p:cNvPr id="25" name="TextBox 24"/>
          <p:cNvSpPr txBox="1"/>
          <p:nvPr/>
        </p:nvSpPr>
        <p:spPr>
          <a:xfrm>
            <a:off x="3311888" y="9217543"/>
            <a:ext cx="5257800" cy="1200329"/>
          </a:xfrm>
          <a:prstGeom prst="rect">
            <a:avLst/>
          </a:prstGeom>
          <a:noFill/>
        </p:spPr>
        <p:txBody>
          <a:bodyPr wrap="square" rtlCol="0">
            <a:spAutoFit/>
          </a:bodyPr>
          <a:lstStyle/>
          <a:p>
            <a:r>
              <a:rPr lang="en-US" sz="24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a:p>
            <a:endParaRPr lang="en-IN"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728911" y="6905624"/>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274524" y="1779215"/>
            <a:ext cx="3708676" cy="954107"/>
          </a:xfrm>
          <a:prstGeom prst="rect">
            <a:avLst/>
          </a:prstGeom>
          <a:noFill/>
        </p:spPr>
        <p:txBody>
          <a:bodyPr wrap="square" rtlCol="0">
            <a:spAutoFit/>
          </a:bodyPr>
          <a:lstStyle/>
          <a:p>
            <a:r>
              <a:rPr lang="en-IN" sz="28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EMILY WATSON</a:t>
            </a:r>
          </a:p>
          <a:p>
            <a:r>
              <a:rPr lang="en-IN" sz="28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Lead Data Analyst</a:t>
            </a:r>
            <a:endParaRPr lang="en-IN" sz="28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TextBox 32"/>
          <p:cNvSpPr txBox="1"/>
          <p:nvPr/>
        </p:nvSpPr>
        <p:spPr>
          <a:xfrm>
            <a:off x="13981007" y="4481906"/>
            <a:ext cx="4002193" cy="954107"/>
          </a:xfrm>
          <a:prstGeom prst="rect">
            <a:avLst/>
          </a:prstGeom>
          <a:noFill/>
        </p:spPr>
        <p:txBody>
          <a:bodyPr wrap="square" rtlCol="0">
            <a:spAutoFit/>
          </a:bodyPr>
          <a:lstStyle/>
          <a:p>
            <a:r>
              <a:rPr lang="en-IN" sz="28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SHAWN DAVID</a:t>
            </a:r>
          </a:p>
          <a:p>
            <a:r>
              <a:rPr lang="en-IN" sz="28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Senior Data Analyst</a:t>
            </a:r>
            <a:endParaRPr lang="en-IN" sz="2800" b="1" dirty="0">
              <a:latin typeface="Arial" panose="020B0604020202020204" pitchFamily="34" charset="0"/>
              <a:cs typeface="Arial" panose="020B0604020202020204" pitchFamily="34" charset="0"/>
            </a:endParaRPr>
          </a:p>
        </p:txBody>
      </p:sp>
      <p:sp>
        <p:nvSpPr>
          <p:cNvPr id="42" name="Freeform 41"/>
          <p:cNvSpPr/>
          <p:nvPr/>
        </p:nvSpPr>
        <p:spPr>
          <a:xfrm>
            <a:off x="5899665" y="5210366"/>
            <a:ext cx="3897790" cy="1368028"/>
          </a:xfrm>
          <a:custGeom>
            <a:avLst/>
            <a:gdLst>
              <a:gd name="connsiteX0" fmla="*/ 0 w 5945886"/>
              <a:gd name="connsiteY0" fmla="*/ 0 h 2098548"/>
              <a:gd name="connsiteX1" fmla="*/ 5945886 w 5945886"/>
              <a:gd name="connsiteY1" fmla="*/ 0 h 2098548"/>
              <a:gd name="connsiteX2" fmla="*/ 5945886 w 5945886"/>
              <a:gd name="connsiteY2" fmla="*/ 2098548 h 2098548"/>
              <a:gd name="connsiteX3" fmla="*/ 0 w 5945886"/>
              <a:gd name="connsiteY3" fmla="*/ 2098548 h 2098548"/>
              <a:gd name="connsiteX4" fmla="*/ 0 w 5945886"/>
              <a:gd name="connsiteY4" fmla="*/ 0 h 20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886" h="2098548">
                <a:moveTo>
                  <a:pt x="0" y="0"/>
                </a:moveTo>
                <a:lnTo>
                  <a:pt x="5945886" y="0"/>
                </a:lnTo>
                <a:lnTo>
                  <a:pt x="5945886" y="2098548"/>
                </a:lnTo>
                <a:lnTo>
                  <a:pt x="0" y="20985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endParaRPr lang="en-IN" sz="3600" kern="1200"/>
          </a:p>
        </p:txBody>
      </p: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1515" y="6678775"/>
            <a:ext cx="2111858" cy="2111858"/>
          </a:xfrm>
          <a:prstGeom prst="ellipse">
            <a:avLst/>
          </a:prstGeom>
          <a:ln w="3175" cap="rnd">
            <a:solidFill>
              <a:schemeClr val="tx1"/>
            </a:solidFill>
            <a:prstDash val="solid"/>
          </a:ln>
          <a:effectLst>
            <a:outerShdw blurRad="127000" algn="bl" rotWithShape="0">
              <a:srgbClr val="000000"/>
            </a:outerShdw>
          </a:effectLst>
          <a:scene3d>
            <a:camera prst="orthographicFront"/>
            <a:lightRig rig="threePt" dir="t">
              <a:rot lat="0" lon="0" rev="19200000"/>
            </a:lightRig>
          </a:scene3d>
          <a:sp3d>
            <a:extrusionClr>
              <a:srgbClr val="000000"/>
            </a:extrusionClr>
          </a:sp3d>
        </p:spPr>
      </p:pic>
      <p:sp>
        <p:nvSpPr>
          <p:cNvPr id="45" name="TextBox 44"/>
          <p:cNvSpPr txBox="1"/>
          <p:nvPr/>
        </p:nvSpPr>
        <p:spPr>
          <a:xfrm>
            <a:off x="14131444" y="7184597"/>
            <a:ext cx="2895600" cy="954107"/>
          </a:xfrm>
          <a:prstGeom prst="rect">
            <a:avLst/>
          </a:prstGeom>
          <a:noFill/>
        </p:spPr>
        <p:txBody>
          <a:bodyPr wrap="square" rtlCol="0">
            <a:spAutoFit/>
          </a:bodyPr>
          <a:lstStyle/>
          <a:p>
            <a:r>
              <a:rPr lang="en-IN" sz="2800" b="1" dirty="0" smtClean="0">
                <a:latin typeface="Arial" panose="020B0604020202020204" pitchFamily="34" charset="0"/>
                <a:cs typeface="Arial" panose="020B0604020202020204" pitchFamily="34" charset="0"/>
              </a:rPr>
              <a:t>SAIF SUTAR</a:t>
            </a:r>
          </a:p>
          <a:p>
            <a:r>
              <a:rPr lang="en-IN" sz="2800" b="1" dirty="0" smtClean="0">
                <a:latin typeface="Arial" panose="020B0604020202020204" pitchFamily="34" charset="0"/>
                <a:cs typeface="Arial" panose="020B0604020202020204" pitchFamily="34" charset="0"/>
              </a:rPr>
              <a:t>DATA ANALYST</a:t>
            </a:r>
            <a:endParaRPr lang="en-IN" sz="28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grpSp>
        <p:nvGrpSpPr>
          <p:cNvPr id="39" name="Group 2"/>
          <p:cNvGrpSpPr/>
          <p:nvPr/>
        </p:nvGrpSpPr>
        <p:grpSpPr>
          <a:xfrm>
            <a:off x="445296" y="406153"/>
            <a:ext cx="10042534" cy="9474693"/>
            <a:chOff x="0" y="0"/>
            <a:chExt cx="13390046" cy="12632924"/>
          </a:xfrm>
        </p:grpSpPr>
        <p:pic>
          <p:nvPicPr>
            <p:cNvPr id="40" name="Picture 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r="10232"/>
            <a:stretch>
              <a:fillRect/>
            </a:stretch>
          </p:blipFill>
          <p:spPr>
            <a:xfrm>
              <a:off x="6923321" y="6558809"/>
              <a:ext cx="2697587" cy="2794710"/>
            </a:xfrm>
            <a:prstGeom prst="rect">
              <a:avLst/>
            </a:prstGeom>
          </p:spPr>
        </p:pic>
        <p:pic>
          <p:nvPicPr>
            <p:cNvPr id="41" name="Picture 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923321" y="9838214"/>
              <a:ext cx="3005065" cy="2794710"/>
            </a:xfrm>
            <a:prstGeom prst="rect">
              <a:avLst/>
            </a:prstGeom>
          </p:spPr>
        </p:pic>
        <p:pic>
          <p:nvPicPr>
            <p:cNvPr id="42"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3461660" y="3279405"/>
              <a:ext cx="3005065" cy="2794710"/>
            </a:xfrm>
            <a:prstGeom prst="rect">
              <a:avLst/>
            </a:prstGeom>
          </p:spPr>
        </p:pic>
        <p:pic>
          <p:nvPicPr>
            <p:cNvPr id="43"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3461660" y="6558809"/>
              <a:ext cx="3005065" cy="2794710"/>
            </a:xfrm>
            <a:prstGeom prst="rect">
              <a:avLst/>
            </a:prstGeom>
          </p:spPr>
        </p:pic>
        <p:pic>
          <p:nvPicPr>
            <p:cNvPr id="44"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3461660" y="9838214"/>
              <a:ext cx="3005065" cy="2794710"/>
            </a:xfrm>
            <a:prstGeom prst="rect">
              <a:avLst/>
            </a:prstGeom>
          </p:spPr>
        </p:pic>
        <p:pic>
          <p:nvPicPr>
            <p:cNvPr id="45"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3005065" cy="2794710"/>
            </a:xfrm>
            <a:prstGeom prst="rect">
              <a:avLst/>
            </a:prstGeom>
          </p:spPr>
        </p:pic>
        <p:pic>
          <p:nvPicPr>
            <p:cNvPr id="46"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3279405"/>
              <a:ext cx="3005065" cy="2794710"/>
            </a:xfrm>
            <a:prstGeom prst="rect">
              <a:avLst/>
            </a:prstGeom>
          </p:spPr>
        </p:pic>
        <p:pic>
          <p:nvPicPr>
            <p:cNvPr id="47"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6558809"/>
              <a:ext cx="3005065" cy="2794710"/>
            </a:xfrm>
            <a:prstGeom prst="rect">
              <a:avLst/>
            </a:prstGeom>
          </p:spPr>
        </p:pic>
        <p:pic>
          <p:nvPicPr>
            <p:cNvPr id="48"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9838214"/>
              <a:ext cx="3005065" cy="2794710"/>
            </a:xfrm>
            <a:prstGeom prst="rect">
              <a:avLst/>
            </a:prstGeom>
          </p:spPr>
        </p:pic>
        <p:pic>
          <p:nvPicPr>
            <p:cNvPr id="49"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0384981" y="9838214"/>
              <a:ext cx="3005065" cy="2794710"/>
            </a:xfrm>
            <a:prstGeom prst="rect">
              <a:avLst/>
            </a:prstGeom>
          </p:spPr>
        </p:pic>
      </p:grpSp>
      <p:grpSp>
        <p:nvGrpSpPr>
          <p:cNvPr id="50" name="Group 13"/>
          <p:cNvGrpSpPr/>
          <p:nvPr/>
        </p:nvGrpSpPr>
        <p:grpSpPr>
          <a:xfrm>
            <a:off x="1903391" y="1027892"/>
            <a:ext cx="1854962" cy="1781248"/>
            <a:chOff x="0" y="0"/>
            <a:chExt cx="2473282" cy="2374997"/>
          </a:xfrm>
        </p:grpSpPr>
        <p:grpSp>
          <p:nvGrpSpPr>
            <p:cNvPr id="51" name="Group 14"/>
            <p:cNvGrpSpPr>
              <a:grpSpLocks noChangeAspect="1"/>
            </p:cNvGrpSpPr>
            <p:nvPr/>
          </p:nvGrpSpPr>
          <p:grpSpPr>
            <a:xfrm>
              <a:off x="0" y="342565"/>
              <a:ext cx="2032432" cy="2032432"/>
              <a:chOff x="0" y="0"/>
              <a:chExt cx="6350000" cy="6350000"/>
            </a:xfrm>
          </p:grpSpPr>
          <p:sp>
            <p:nvSpPr>
              <p:cNvPr id="53"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52" name="Picture 1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rot="-5115457">
              <a:off x="358154" y="78550"/>
              <a:ext cx="2032432" cy="2036765"/>
            </a:xfrm>
            <a:prstGeom prst="rect">
              <a:avLst/>
            </a:prstGeom>
          </p:spPr>
        </p:pic>
      </p:grpSp>
      <p:grpSp>
        <p:nvGrpSpPr>
          <p:cNvPr id="54" name="Group 17"/>
          <p:cNvGrpSpPr/>
          <p:nvPr/>
        </p:nvGrpSpPr>
        <p:grpSpPr>
          <a:xfrm>
            <a:off x="3758754" y="2639980"/>
            <a:ext cx="1854962" cy="1781248"/>
            <a:chOff x="0" y="0"/>
            <a:chExt cx="2473282" cy="2374997"/>
          </a:xfrm>
        </p:grpSpPr>
        <p:grpSp>
          <p:nvGrpSpPr>
            <p:cNvPr id="55" name="Group 18"/>
            <p:cNvGrpSpPr>
              <a:grpSpLocks noChangeAspect="1"/>
            </p:cNvGrpSpPr>
            <p:nvPr/>
          </p:nvGrpSpPr>
          <p:grpSpPr>
            <a:xfrm>
              <a:off x="0" y="342565"/>
              <a:ext cx="2032432" cy="2032432"/>
              <a:chOff x="0" y="0"/>
              <a:chExt cx="6350000" cy="6350000"/>
            </a:xfrm>
          </p:grpSpPr>
          <p:sp>
            <p:nvSpPr>
              <p:cNvPr id="57"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56"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rot="-5115457">
              <a:off x="358154" y="78550"/>
              <a:ext cx="2032432" cy="2036765"/>
            </a:xfrm>
            <a:prstGeom prst="rect">
              <a:avLst/>
            </a:prstGeom>
          </p:spPr>
        </p:pic>
      </p:grpSp>
      <p:grpSp>
        <p:nvGrpSpPr>
          <p:cNvPr id="58" name="Group 21"/>
          <p:cNvGrpSpPr/>
          <p:nvPr/>
        </p:nvGrpSpPr>
        <p:grpSpPr>
          <a:xfrm>
            <a:off x="5614117" y="4252068"/>
            <a:ext cx="1854962" cy="1781248"/>
            <a:chOff x="0" y="0"/>
            <a:chExt cx="2473282" cy="2374997"/>
          </a:xfrm>
        </p:grpSpPr>
        <p:grpSp>
          <p:nvGrpSpPr>
            <p:cNvPr id="59" name="Group 22"/>
            <p:cNvGrpSpPr>
              <a:grpSpLocks noChangeAspect="1"/>
            </p:cNvGrpSpPr>
            <p:nvPr/>
          </p:nvGrpSpPr>
          <p:grpSpPr>
            <a:xfrm>
              <a:off x="0" y="342565"/>
              <a:ext cx="2032432" cy="2032432"/>
              <a:chOff x="0" y="0"/>
              <a:chExt cx="6350000" cy="6350000"/>
            </a:xfrm>
          </p:grpSpPr>
          <p:sp>
            <p:nvSpPr>
              <p:cNvPr id="61"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60"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rot="-5115457">
              <a:off x="358154" y="78550"/>
              <a:ext cx="2032432" cy="2036765"/>
            </a:xfrm>
            <a:prstGeom prst="rect">
              <a:avLst/>
            </a:prstGeom>
          </p:spPr>
        </p:pic>
      </p:grpSp>
      <p:grpSp>
        <p:nvGrpSpPr>
          <p:cNvPr id="62" name="Group 25"/>
          <p:cNvGrpSpPr/>
          <p:nvPr/>
        </p:nvGrpSpPr>
        <p:grpSpPr>
          <a:xfrm>
            <a:off x="7469480" y="5864156"/>
            <a:ext cx="1854962" cy="1781248"/>
            <a:chOff x="0" y="0"/>
            <a:chExt cx="2473282" cy="2374997"/>
          </a:xfrm>
        </p:grpSpPr>
        <p:grpSp>
          <p:nvGrpSpPr>
            <p:cNvPr id="63" name="Group 26"/>
            <p:cNvGrpSpPr>
              <a:grpSpLocks noChangeAspect="1"/>
            </p:cNvGrpSpPr>
            <p:nvPr/>
          </p:nvGrpSpPr>
          <p:grpSpPr>
            <a:xfrm>
              <a:off x="0" y="342565"/>
              <a:ext cx="2032432" cy="2032432"/>
              <a:chOff x="0" y="0"/>
              <a:chExt cx="6350000" cy="6350000"/>
            </a:xfrm>
          </p:grpSpPr>
          <p:sp>
            <p:nvSpPr>
              <p:cNvPr id="65"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64" name="Picture 2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rot="-5115457">
              <a:off x="358154" y="78550"/>
              <a:ext cx="2032432" cy="2036765"/>
            </a:xfrm>
            <a:prstGeom prst="rect">
              <a:avLst/>
            </a:prstGeom>
          </p:spPr>
        </p:pic>
      </p:grpSp>
      <p:grpSp>
        <p:nvGrpSpPr>
          <p:cNvPr id="66" name="Group 29"/>
          <p:cNvGrpSpPr/>
          <p:nvPr/>
        </p:nvGrpSpPr>
        <p:grpSpPr>
          <a:xfrm>
            <a:off x="9324843" y="7476244"/>
            <a:ext cx="1854962" cy="1781248"/>
            <a:chOff x="0" y="0"/>
            <a:chExt cx="2473282" cy="2374997"/>
          </a:xfrm>
        </p:grpSpPr>
        <p:grpSp>
          <p:nvGrpSpPr>
            <p:cNvPr id="67" name="Group 30"/>
            <p:cNvGrpSpPr>
              <a:grpSpLocks noChangeAspect="1"/>
            </p:cNvGrpSpPr>
            <p:nvPr/>
          </p:nvGrpSpPr>
          <p:grpSpPr>
            <a:xfrm>
              <a:off x="0" y="342565"/>
              <a:ext cx="2032432" cy="2032432"/>
              <a:chOff x="0" y="0"/>
              <a:chExt cx="6350000" cy="6350000"/>
            </a:xfrm>
          </p:grpSpPr>
          <p:sp>
            <p:nvSpPr>
              <p:cNvPr id="69"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68" name="Picture 3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rot="-5115457">
              <a:off x="358154" y="78550"/>
              <a:ext cx="2032432" cy="2036765"/>
            </a:xfrm>
            <a:prstGeom prst="rect">
              <a:avLst/>
            </a:prstGeom>
          </p:spPr>
        </p:pic>
      </p:grpSp>
      <p:sp>
        <p:nvSpPr>
          <p:cNvPr id="70"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71"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1</a:t>
            </a:r>
          </a:p>
        </p:txBody>
      </p:sp>
      <p:sp>
        <p:nvSpPr>
          <p:cNvPr id="72"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2</a:t>
            </a:r>
          </a:p>
        </p:txBody>
      </p:sp>
      <p:sp>
        <p:nvSpPr>
          <p:cNvPr id="73"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adugi" panose="020B0502040204020203" pitchFamily="34" charset="0"/>
                <a:ea typeface="Gadugi" panose="020B0502040204020203" pitchFamily="34" charset="0"/>
              </a:rPr>
              <a:t>5</a:t>
            </a:r>
          </a:p>
        </p:txBody>
      </p:sp>
      <p:sp>
        <p:nvSpPr>
          <p:cNvPr id="74"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4</a:t>
            </a:r>
          </a:p>
        </p:txBody>
      </p:sp>
      <p:sp>
        <p:nvSpPr>
          <p:cNvPr id="75"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3</a:t>
            </a:r>
          </a:p>
        </p:txBody>
      </p:sp>
      <p:sp>
        <p:nvSpPr>
          <p:cNvPr id="76" name="TextBox 33">
            <a:extLst>
              <a:ext uri="{FF2B5EF4-FFF2-40B4-BE49-F238E27FC236}">
                <a16:creationId xmlns="" xmlns:a16="http://schemas.microsoft.com/office/drawing/2014/main" id="{1F507FD4-034D-45FF-93BD-DFCB95EAD363}"/>
              </a:ext>
            </a:extLst>
          </p:cNvPr>
          <p:cNvSpPr txBox="1"/>
          <p:nvPr/>
        </p:nvSpPr>
        <p:spPr>
          <a:xfrm>
            <a:off x="7729646" y="4826585"/>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Modelling</a:t>
            </a:r>
          </a:p>
        </p:txBody>
      </p:sp>
      <p:sp>
        <p:nvSpPr>
          <p:cNvPr id="77" name="TextBox 34">
            <a:extLst>
              <a:ext uri="{FF2B5EF4-FFF2-40B4-BE49-F238E27FC236}">
                <a16:creationId xmlns="" xmlns:a16="http://schemas.microsoft.com/office/drawing/2014/main" id="{3E6F2479-9679-4030-8635-693737C66D54}"/>
              </a:ext>
            </a:extLst>
          </p:cNvPr>
          <p:cNvSpPr txBox="1"/>
          <p:nvPr/>
        </p:nvSpPr>
        <p:spPr>
          <a:xfrm>
            <a:off x="5856316" y="3214901"/>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Cleaning</a:t>
            </a:r>
          </a:p>
        </p:txBody>
      </p:sp>
      <p:sp>
        <p:nvSpPr>
          <p:cNvPr id="78" name="TextBox 36">
            <a:extLst>
              <a:ext uri="{FF2B5EF4-FFF2-40B4-BE49-F238E27FC236}">
                <a16:creationId xmlns="" xmlns:a16="http://schemas.microsoft.com/office/drawing/2014/main" id="{FC91EAB9-96A1-4064-9846-10A08A7AC0A4}"/>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Understanding</a:t>
            </a:r>
          </a:p>
        </p:txBody>
      </p:sp>
      <p:sp>
        <p:nvSpPr>
          <p:cNvPr id="79" name="TextBox 37">
            <a:extLst>
              <a:ext uri="{FF2B5EF4-FFF2-40B4-BE49-F238E27FC236}">
                <a16:creationId xmlns="" xmlns:a16="http://schemas.microsoft.com/office/drawing/2014/main" id="{DD4CC2CA-3667-4682-81EE-0628B418A5BA}"/>
              </a:ext>
            </a:extLst>
          </p:cNvPr>
          <p:cNvSpPr txBox="1"/>
          <p:nvPr/>
        </p:nvSpPr>
        <p:spPr>
          <a:xfrm>
            <a:off x="9620994" y="6533519"/>
            <a:ext cx="341438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Analysis</a:t>
            </a:r>
          </a:p>
        </p:txBody>
      </p:sp>
      <p:sp>
        <p:nvSpPr>
          <p:cNvPr id="80" name="TextBox 38">
            <a:extLst>
              <a:ext uri="{FF2B5EF4-FFF2-40B4-BE49-F238E27FC236}">
                <a16:creationId xmlns="" xmlns:a16="http://schemas.microsoft.com/office/drawing/2014/main" id="{8C103A61-A2FB-4BF2-AE1E-1E860BB3D705}"/>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pic>
        <p:nvPicPr>
          <p:cNvPr id="14" name="Picture 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127159" y="6480806"/>
            <a:ext cx="2972219" cy="881758"/>
          </a:xfrm>
          <a:prstGeom prst="rect">
            <a:avLst/>
          </a:prstGeom>
        </p:spPr>
      </p:pic>
      <p:pic>
        <p:nvPicPr>
          <p:cNvPr id="24"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7272183" y="6480309"/>
            <a:ext cx="2972219" cy="881758"/>
          </a:xfrm>
          <a:prstGeom prst="rect">
            <a:avLst/>
          </a:prstGeom>
        </p:spPr>
      </p:pic>
      <p:pic>
        <p:nvPicPr>
          <p:cNvPr id="25"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2670342" y="6480309"/>
            <a:ext cx="2972219" cy="881758"/>
          </a:xfrm>
          <a:prstGeom prst="rect">
            <a:avLst/>
          </a:prstGeom>
        </p:spPr>
      </p:pic>
      <p:sp>
        <p:nvSpPr>
          <p:cNvPr id="26" name="TextBox 2">
            <a:extLst>
              <a:ext uri="{FF2B5EF4-FFF2-40B4-BE49-F238E27FC236}">
                <a16:creationId xmlns="" xmlns:a16="http://schemas.microsoft.com/office/drawing/2014/main" id="{DEC18DCB-822A-4D81-B43D-EA065F5C2E6C}"/>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27" name="TextBox 13">
            <a:extLst>
              <a:ext uri="{FF2B5EF4-FFF2-40B4-BE49-F238E27FC236}">
                <a16:creationId xmlns="" xmlns:a16="http://schemas.microsoft.com/office/drawing/2014/main" id="{BF1757EB-BE6D-456B-AAE1-9199DF89AC4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28" name="TextBox 14">
            <a:extLst>
              <a:ext uri="{FF2B5EF4-FFF2-40B4-BE49-F238E27FC236}">
                <a16:creationId xmlns="" xmlns:a16="http://schemas.microsoft.com/office/drawing/2014/main" id="{8A5A536B-2824-40DA-8730-BFF135AAB6B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29" name="TextBox 28">
            <a:extLst>
              <a:ext uri="{FF2B5EF4-FFF2-40B4-BE49-F238E27FC236}">
                <a16:creationId xmlns="" xmlns:a16="http://schemas.microsoft.com/office/drawing/2014/main" id="{867347A7-B6F4-43D9-AA7B-ECF01491A9FE}"/>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30" name="TextBox 29">
            <a:extLst>
              <a:ext uri="{FF2B5EF4-FFF2-40B4-BE49-F238E27FC236}">
                <a16:creationId xmlns="" xmlns:a16="http://schemas.microsoft.com/office/drawing/2014/main" id="{362261D6-A523-498E-A2EF-057B81267770}"/>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31" name="TextBox 19">
            <a:extLst>
              <a:ext uri="{FF2B5EF4-FFF2-40B4-BE49-F238E27FC236}">
                <a16:creationId xmlns=""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27" name="Group 2"/>
          <p:cNvGrpSpPr/>
          <p:nvPr/>
        </p:nvGrpSpPr>
        <p:grpSpPr>
          <a:xfrm>
            <a:off x="555213" y="9490985"/>
            <a:ext cx="17253775" cy="2017079"/>
            <a:chOff x="0" y="0"/>
            <a:chExt cx="23005033" cy="2689439"/>
          </a:xfrm>
        </p:grpSpPr>
        <p:pic>
          <p:nvPicPr>
            <p:cNvPr id="28" name="Picture 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760969" y="0"/>
              <a:ext cx="2891870" cy="2689439"/>
            </a:xfrm>
            <a:prstGeom prst="rect">
              <a:avLst/>
            </a:prstGeom>
          </p:spPr>
        </p:pic>
        <p:pic>
          <p:nvPicPr>
            <p:cNvPr id="29" name="Picture 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3408776" y="0"/>
              <a:ext cx="2891870" cy="2689439"/>
            </a:xfrm>
            <a:prstGeom prst="rect">
              <a:avLst/>
            </a:prstGeom>
          </p:spPr>
        </p:pic>
        <p:pic>
          <p:nvPicPr>
            <p:cNvPr id="30"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0056582" y="0"/>
              <a:ext cx="2891870" cy="2689439"/>
            </a:xfrm>
            <a:prstGeom prst="rect">
              <a:avLst/>
            </a:prstGeom>
          </p:spPr>
        </p:pic>
        <p:pic>
          <p:nvPicPr>
            <p:cNvPr id="31"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0113163" y="0"/>
              <a:ext cx="2891870" cy="2689439"/>
            </a:xfrm>
            <a:prstGeom prst="rect">
              <a:avLst/>
            </a:prstGeom>
          </p:spPr>
        </p:pic>
        <p:pic>
          <p:nvPicPr>
            <p:cNvPr id="32"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704388" y="0"/>
              <a:ext cx="2891870" cy="2689439"/>
            </a:xfrm>
            <a:prstGeom prst="rect">
              <a:avLst/>
            </a:prstGeom>
          </p:spPr>
        </p:pic>
        <p:pic>
          <p:nvPicPr>
            <p:cNvPr id="33"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3352194" y="0"/>
              <a:ext cx="2891870" cy="2689439"/>
            </a:xfrm>
            <a:prstGeom prst="rect">
              <a:avLst/>
            </a:prstGeom>
          </p:spPr>
        </p:pic>
        <p:pic>
          <p:nvPicPr>
            <p:cNvPr id="34"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2891870" cy="2689439"/>
            </a:xfrm>
            <a:prstGeom prst="rect">
              <a:avLst/>
            </a:prstGeom>
          </p:spPr>
        </p:pic>
      </p:grpSp>
      <p:grpSp>
        <p:nvGrpSpPr>
          <p:cNvPr id="35" name="Group 10"/>
          <p:cNvGrpSpPr/>
          <p:nvPr/>
        </p:nvGrpSpPr>
        <p:grpSpPr>
          <a:xfrm rot="1153642">
            <a:off x="979455" y="8814373"/>
            <a:ext cx="3545508" cy="3370302"/>
            <a:chOff x="0" y="0"/>
            <a:chExt cx="4727344" cy="4493736"/>
          </a:xfrm>
        </p:grpSpPr>
        <p:grpSp>
          <p:nvGrpSpPr>
            <p:cNvPr id="36" name="Group 11"/>
            <p:cNvGrpSpPr>
              <a:grpSpLocks noChangeAspect="1"/>
            </p:cNvGrpSpPr>
            <p:nvPr/>
          </p:nvGrpSpPr>
          <p:grpSpPr>
            <a:xfrm>
              <a:off x="644072" y="410464"/>
              <a:ext cx="4083272" cy="4083272"/>
              <a:chOff x="0" y="0"/>
              <a:chExt cx="6350000" cy="6350000"/>
            </a:xfrm>
          </p:grpSpPr>
          <p:sp>
            <p:nvSpPr>
              <p:cNvPr id="38"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37"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a:off x="0" y="0"/>
              <a:ext cx="4083272" cy="4091977"/>
            </a:xfrm>
            <a:prstGeom prst="rect">
              <a:avLst/>
            </a:prstGeom>
          </p:spPr>
        </p:pic>
      </p:grpSp>
      <p:grpSp>
        <p:nvGrpSpPr>
          <p:cNvPr id="39" name="Group 14"/>
          <p:cNvGrpSpPr/>
          <p:nvPr/>
        </p:nvGrpSpPr>
        <p:grpSpPr>
          <a:xfrm>
            <a:off x="655752" y="-1235382"/>
            <a:ext cx="17253775" cy="2017079"/>
            <a:chOff x="0" y="0"/>
            <a:chExt cx="23005033" cy="2689439"/>
          </a:xfrm>
        </p:grpSpPr>
        <p:pic>
          <p:nvPicPr>
            <p:cNvPr id="40"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760969" y="0"/>
              <a:ext cx="2891870" cy="2689439"/>
            </a:xfrm>
            <a:prstGeom prst="rect">
              <a:avLst/>
            </a:prstGeom>
          </p:spPr>
        </p:pic>
        <p:pic>
          <p:nvPicPr>
            <p:cNvPr id="41" name="Picture 1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3408776" y="0"/>
              <a:ext cx="2891870" cy="2689439"/>
            </a:xfrm>
            <a:prstGeom prst="rect">
              <a:avLst/>
            </a:prstGeom>
          </p:spPr>
        </p:pic>
        <p:pic>
          <p:nvPicPr>
            <p:cNvPr id="42"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0056582" y="0"/>
              <a:ext cx="2891870" cy="2689439"/>
            </a:xfrm>
            <a:prstGeom prst="rect">
              <a:avLst/>
            </a:prstGeom>
          </p:spPr>
        </p:pic>
        <p:pic>
          <p:nvPicPr>
            <p:cNvPr id="43"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0113163" y="0"/>
              <a:ext cx="2891870" cy="2689439"/>
            </a:xfrm>
            <a:prstGeom prst="rect">
              <a:avLst/>
            </a:prstGeom>
          </p:spPr>
        </p:pic>
        <p:pic>
          <p:nvPicPr>
            <p:cNvPr id="44"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704388" y="0"/>
              <a:ext cx="2891870" cy="2689439"/>
            </a:xfrm>
            <a:prstGeom prst="rect">
              <a:avLst/>
            </a:prstGeom>
          </p:spPr>
        </p:pic>
        <p:pic>
          <p:nvPicPr>
            <p:cNvPr id="45"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3352194" y="0"/>
              <a:ext cx="2891870" cy="2689439"/>
            </a:xfrm>
            <a:prstGeom prst="rect">
              <a:avLst/>
            </a:prstGeom>
          </p:spPr>
        </p:pic>
        <p:pic>
          <p:nvPicPr>
            <p:cNvPr id="46"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2891870" cy="2689439"/>
            </a:xfrm>
            <a:prstGeom prst="rect">
              <a:avLst/>
            </a:prstGeom>
          </p:spPr>
        </p:pic>
      </p:grpSp>
      <p:grpSp>
        <p:nvGrpSpPr>
          <p:cNvPr id="47" name="Group 23"/>
          <p:cNvGrpSpPr/>
          <p:nvPr/>
        </p:nvGrpSpPr>
        <p:grpSpPr>
          <a:xfrm>
            <a:off x="16515246" y="-1685151"/>
            <a:ext cx="3545508" cy="3370302"/>
            <a:chOff x="0" y="0"/>
            <a:chExt cx="4727344" cy="4493736"/>
          </a:xfrm>
        </p:grpSpPr>
        <p:grpSp>
          <p:nvGrpSpPr>
            <p:cNvPr id="48" name="Group 24"/>
            <p:cNvGrpSpPr>
              <a:grpSpLocks noChangeAspect="1"/>
            </p:cNvGrpSpPr>
            <p:nvPr/>
          </p:nvGrpSpPr>
          <p:grpSpPr>
            <a:xfrm>
              <a:off x="644072" y="410464"/>
              <a:ext cx="4083272" cy="4083272"/>
              <a:chOff x="0" y="0"/>
              <a:chExt cx="6350000" cy="6350000"/>
            </a:xfrm>
          </p:grpSpPr>
          <p:sp>
            <p:nvSpPr>
              <p:cNvPr id="50"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49"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321"/>
            <a:stretch>
              <a:fillRect/>
            </a:stretch>
          </p:blipFill>
          <p:spPr>
            <a:xfrm>
              <a:off x="0" y="0"/>
              <a:ext cx="4083272" cy="4091977"/>
            </a:xfrm>
            <a:prstGeom prst="rect">
              <a:avLst/>
            </a:prstGeom>
          </p:spPr>
        </p:pic>
      </p:grpSp>
      <p:pic>
        <p:nvPicPr>
          <p:cNvPr id="51" name="Picture 50">
            <a:extLst>
              <a:ext uri="{FF2B5EF4-FFF2-40B4-BE49-F238E27FC236}">
                <a16:creationId xmlns="" xmlns:a16="http://schemas.microsoft.com/office/drawing/2014/main" id="{CEC82834-F139-6341-8704-95423C0C958D}"/>
              </a:ext>
            </a:extLst>
          </p:cNvPr>
          <p:cNvPicPr>
            <a:picLocks noChangeAspect="1"/>
          </p:cNvPicPr>
          <p:nvPr/>
        </p:nvPicPr>
        <p:blipFill>
          <a:blip r:embed="rId11"/>
          <a:srcRect/>
          <a:stretch>
            <a:fillRect/>
          </a:stretch>
        </p:blipFill>
        <p:spPr>
          <a:xfrm>
            <a:off x="4396215" y="1847603"/>
            <a:ext cx="9571772" cy="710262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 xmlns:a16="http://schemas.microsoft.com/office/drawing/2014/main" id="{321E9A61-AACF-DB41-B007-BB9C2D02C278}"/>
              </a:ext>
            </a:extLst>
          </p:cNvPr>
          <p:cNvPicPr>
            <a:picLocks noChangeAspect="1"/>
          </p:cNvPicPr>
          <p:nvPr/>
        </p:nvPicPr>
        <p:blipFill>
          <a:blip r:embed="rId7"/>
          <a:srcRect/>
          <a:stretch>
            <a:fillRect/>
          </a:stretch>
        </p:blipFill>
        <p:spPr>
          <a:xfrm>
            <a:off x="5007973" y="956226"/>
            <a:ext cx="8991892" cy="7749713"/>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1472</Words>
  <Application>Microsoft Office PowerPoint</Application>
  <PresentationFormat>Custom</PresentationFormat>
  <Paragraphs>147</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Ebrima</vt:lpstr>
      <vt:lpstr>Clear Sans Regular Bold</vt:lpstr>
      <vt:lpstr>Graphik Regular</vt:lpstr>
      <vt:lpstr>Gadugi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13</cp:revision>
  <dcterms:created xsi:type="dcterms:W3CDTF">2006-08-16T00:00:00Z</dcterms:created>
  <dcterms:modified xsi:type="dcterms:W3CDTF">2024-07-18T10:20:49Z</dcterms:modified>
  <dc:identifier>DAEhDyfaYKE</dc:identifier>
</cp:coreProperties>
</file>